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BCF40-EE03-44B6-B8F8-125595AF89BC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D706E-C376-438D-8E42-D3A13D6B2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138A9B-B279-41F5-AC7C-B2815F1DE6AB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A7349-4F48-417F-8E97-CB3ED4AC2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43BD15-8ECC-4C9C-973F-B69F388E39A8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40D55-E070-4048-A201-043A55C5B3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369014-B7CE-4DF7-9E4B-403D62408C89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E42FD-5022-4568-87AA-3D6348917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CD88A4-82F5-4677-A437-DD0491C70BED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C00DA-52AC-4DF3-887A-79F5C55C8B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15517B-DED4-4719-AC84-44CAD0E0020C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85D78-DE8D-4E4A-B134-EFC140F515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A2347C-68C7-49FD-90F7-0BE691A8DC96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9C2FF-CEC9-4E4A-AED3-53E8D17156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302A47-E9E6-47C0-A2E0-4DB96ED9ED29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5464E-EF4B-41B6-9C15-91D99DA896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71F65F-D427-434D-BB04-9B862022CE45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74437-E4B2-4CA5-AEBB-599B580783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0EC24F-849C-4B53-97CB-A02644FCDE44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B200C-4010-49CA-8DA6-500A3A79E7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2AA2C3-348D-49CD-B047-ABF82E1757D0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28A46-BDBD-4B9E-9098-38682BF41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828E8FA-D9FF-49E6-894D-F87C999B8EF8}" type="datetime1">
              <a:rPr lang="en-US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3632B6A-0FBB-4822-9A24-F22D2FC805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96413" y="0"/>
            <a:ext cx="7772400" cy="1470025"/>
          </a:xfr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002060"/>
                </a:solidFill>
                <a:latin typeface="Abadi MT Condensed Extra Bold" pitchFamily="-112" charset="0"/>
              </a:rPr>
              <a:t>DO-NOW: m</a:t>
            </a:r>
            <a:r>
              <a:rPr lang="en-US" sz="320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atch the vocab. Copy down the words and the corresponding letter. </a:t>
            </a:r>
            <a:endParaRPr lang="en-US" sz="3200" b="1" dirty="0" smtClean="0">
              <a:solidFill>
                <a:srgbClr val="002060"/>
              </a:solidFill>
              <a:latin typeface="Abadi MT Condensed Extra Bold" pitchFamily="-11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1760" y="1470026"/>
            <a:ext cx="66751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this </a:t>
            </a:r>
            <a:r>
              <a:rPr lang="en-US" sz="2400" dirty="0">
                <a:latin typeface="Aharoni" pitchFamily="2" charset="-79"/>
                <a:cs typeface="Aharoni" pitchFamily="2" charset="-79"/>
              </a:rPr>
              <a:t>amendment prohibits each government in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the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United States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from denying a citizen the right to vote based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on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that citizen's "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race, color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, or previous condition of servitude"     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to unite or combine                                              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this </a:t>
            </a:r>
            <a:r>
              <a:rPr lang="en-US" sz="2400" dirty="0">
                <a:latin typeface="Aharoni" pitchFamily="2" charset="-79"/>
                <a:cs typeface="Aharoni" pitchFamily="2" charset="-79"/>
              </a:rPr>
              <a:t>amendment made slavery illegal in the United States</a:t>
            </a:r>
          </a:p>
          <a:p>
            <a:pPr marL="342900" lvl="0" indent="-342900">
              <a:buFont typeface="+mj-lt"/>
              <a:buAutoNum type="alphaUcPeriod"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sz="2400" dirty="0">
                <a:latin typeface="Aharoni" pitchFamily="2" charset="-79"/>
                <a:cs typeface="Aharoni" pitchFamily="2" charset="-79"/>
              </a:rPr>
              <a:t>separation or denied access of public facilities based on race</a:t>
            </a:r>
          </a:p>
          <a:p>
            <a:pPr marL="342900" lvl="0" indent="-342900">
              <a:buFont typeface="+mj-lt"/>
              <a:buAutoNum type="alphaUcPeriod"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this </a:t>
            </a:r>
            <a:r>
              <a:rPr lang="en-US" sz="2400" dirty="0">
                <a:latin typeface="Aharoni" pitchFamily="2" charset="-79"/>
                <a:cs typeface="Aharoni" pitchFamily="2" charset="-79"/>
              </a:rPr>
              <a:t>amendment intended to provide all citizens equal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protection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under the law, in every state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to break, to treat disrespectfully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470026"/>
            <a:ext cx="26517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____Segreg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ation</a:t>
            </a:r>
          </a:p>
          <a:p>
            <a:pPr marL="342900" indent="-342900"/>
            <a:endParaRPr lang="en-US" sz="2000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/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342900" indent="-342900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2.    ____Thirteenth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amendment</a:t>
            </a:r>
          </a:p>
          <a:p>
            <a:pPr marL="342900" indent="-342900"/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342900" indent="-342900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3.   ____Fourteenth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amendment</a:t>
            </a:r>
          </a:p>
          <a:p>
            <a:pPr marL="342900" indent="-342900"/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342900" indent="-342900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4.   ____Viol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ate</a:t>
            </a:r>
          </a:p>
          <a:p>
            <a:pPr marL="342900" indent="-342900"/>
            <a:endParaRPr lang="en-US" sz="2000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/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342900" indent="-342900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5.  _____ Integr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ate</a:t>
            </a:r>
          </a:p>
          <a:p>
            <a:pPr marL="342900" indent="-342900"/>
            <a:endParaRPr lang="en-US" sz="2000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/>
            <a:endParaRPr lang="en-US" sz="2000" dirty="0">
              <a:latin typeface="Aharoni" pitchFamily="2" charset="-79"/>
              <a:cs typeface="Aharoni" pitchFamily="2" charset="-79"/>
            </a:endParaRPr>
          </a:p>
          <a:p>
            <a:pPr marL="342900" indent="-342900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6.  _____ Fifteenth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amendment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brow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975" y="274638"/>
            <a:ext cx="5098746" cy="353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core.rims.k12.ca.us/score_lessons/evolution_of_civilrights/images/separate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2350" y="293613"/>
            <a:ext cx="3294450" cy="351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4144297"/>
            <a:ext cx="86868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2800" i="1" dirty="0"/>
              <a:t>What do you see occurring in this picture?</a:t>
            </a:r>
            <a:endParaRPr lang="en-US" sz="2800" dirty="0"/>
          </a:p>
          <a:p>
            <a:pPr marL="342900" lvl="0" indent="-342900">
              <a:buFont typeface="+mj-lt"/>
              <a:buAutoNum type="arabicPeriod"/>
            </a:pPr>
            <a:r>
              <a:rPr lang="en-US" sz="2800" i="1" dirty="0"/>
              <a:t>Does this image represent the Supreme Court’s ruling in </a:t>
            </a:r>
            <a:r>
              <a:rPr lang="en-US" sz="2800" i="1" dirty="0" err="1"/>
              <a:t>Plessy</a:t>
            </a:r>
            <a:r>
              <a:rPr lang="en-US" sz="2800" i="1" dirty="0"/>
              <a:t> or Brown?</a:t>
            </a:r>
            <a:endParaRPr lang="en-US" sz="2800" dirty="0"/>
          </a:p>
          <a:p>
            <a:pPr marL="342900" lvl="0" indent="-342900">
              <a:buFont typeface="+mj-lt"/>
              <a:buAutoNum type="arabicPeriod"/>
            </a:pPr>
            <a:r>
              <a:rPr lang="en-US" sz="2800" i="1" dirty="0"/>
              <a:t>Add in a caption and thought bubbles to the image that relate the image to the ruling in the court case. 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92" y="48669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Cre</a:t>
            </a:r>
            <a:r>
              <a:rPr lang="en-US" dirty="0" smtClean="0"/>
              <a:t>ate two parallel images of the </a:t>
            </a:r>
          </a:p>
          <a:p>
            <a:pPr>
              <a:buNone/>
            </a:pPr>
            <a:r>
              <a:rPr lang="en-US" dirty="0" smtClean="0"/>
              <a:t>Fourteenth </a:t>
            </a:r>
            <a:r>
              <a:rPr lang="en-US" dirty="0" smtClean="0"/>
              <a:t>amendment that</a:t>
            </a:r>
          </a:p>
          <a:p>
            <a:pPr>
              <a:buNone/>
            </a:pPr>
            <a:r>
              <a:rPr lang="en-US" dirty="0" smtClean="0"/>
              <a:t>d</a:t>
            </a:r>
            <a:r>
              <a:rPr lang="en-US" dirty="0" smtClean="0"/>
              <a:t>emonstr</a:t>
            </a:r>
            <a:r>
              <a:rPr lang="en-US" dirty="0" smtClean="0"/>
              <a:t>ates the different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</a:t>
            </a:r>
            <a:r>
              <a:rPr lang="en-US" dirty="0" smtClean="0"/>
              <a:t>nterpretations of the amendment</a:t>
            </a:r>
          </a:p>
          <a:p>
            <a:pPr>
              <a:buNone/>
            </a:pPr>
            <a:r>
              <a:rPr lang="en-US" dirty="0" smtClean="0"/>
              <a:t>in 1896 and 1954. </a:t>
            </a:r>
          </a:p>
          <a:p>
            <a:pPr>
              <a:buNone/>
            </a:pPr>
            <a:r>
              <a:rPr lang="en-US" dirty="0" smtClean="0"/>
              <a:t>You may include</a:t>
            </a:r>
          </a:p>
          <a:p>
            <a:pPr>
              <a:buNone/>
            </a:pPr>
            <a:r>
              <a:rPr lang="en-US" dirty="0" smtClean="0"/>
              <a:t>words and/or images…it’s helpful </a:t>
            </a:r>
          </a:p>
          <a:p>
            <a:pPr>
              <a:buNone/>
            </a:pPr>
            <a:r>
              <a:rPr lang="en-US" dirty="0" smtClean="0"/>
              <a:t>to start by first listing as many </a:t>
            </a:r>
          </a:p>
          <a:p>
            <a:pPr>
              <a:buNone/>
            </a:pPr>
            <a:r>
              <a:rPr lang="en-US" dirty="0" smtClean="0"/>
              <a:t>words as you can. </a:t>
            </a:r>
          </a:p>
        </p:txBody>
      </p:sp>
      <p:pic>
        <p:nvPicPr>
          <p:cNvPr id="50178" name="Picture 2" descr="first_amendment_tagxe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0581" y="0"/>
            <a:ext cx="2566219" cy="6487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/>
          <p:cNvSpPr>
            <a:spLocks noChangeArrowheads="1" noChangeShapeType="1" noTextEdit="1"/>
          </p:cNvSpPr>
          <p:nvPr/>
        </p:nvSpPr>
        <p:spPr bwMode="auto">
          <a:xfrm>
            <a:off x="5195888" y="301625"/>
            <a:ext cx="2632075" cy="5808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oper Black"/>
              </a:rPr>
              <a:t>14</a:t>
            </a:r>
            <a:endParaRPr lang="en-US" sz="3600" kern="10" spc="0" dirty="0">
              <a:ln w="158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Cooper Black"/>
            </a:endParaRPr>
          </a:p>
        </p:txBody>
      </p:sp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>
            <a:off x="469900" y="498475"/>
            <a:ext cx="2632075" cy="5611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oper Black"/>
              </a:rPr>
              <a:t>14</a:t>
            </a:r>
            <a:endParaRPr lang="en-US" sz="3600" kern="10" spc="0" dirty="0">
              <a:ln w="19050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Cooper Black"/>
            </a:endParaRPr>
          </a:p>
        </p:txBody>
      </p:sp>
      <p:cxnSp>
        <p:nvCxnSpPr>
          <p:cNvPr id="52228" name="AutoShape 4"/>
          <p:cNvCxnSpPr>
            <a:cxnSpLocks noChangeShapeType="1"/>
          </p:cNvCxnSpPr>
          <p:nvPr/>
        </p:nvCxnSpPr>
        <p:spPr bwMode="auto">
          <a:xfrm flipH="1">
            <a:off x="4299155" y="498475"/>
            <a:ext cx="309716" cy="5855161"/>
          </a:xfrm>
          <a:prstGeom prst="straightConnector1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</p:spPr>
      </p:cxn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221225" y="236865"/>
            <a:ext cx="3101975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ＭＳ Ｐゴシック" pitchFamily="34" charset="-128"/>
              </a:rPr>
              <a:t>In 1896…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725988" y="64809"/>
            <a:ext cx="3101975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ＭＳ Ｐゴシック" pitchFamily="34" charset="-128"/>
              </a:rPr>
              <a:t>In 1954…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200" smtClean="0">
                <a:latin typeface="Curlz MT" pitchFamily="82" charset="0"/>
              </a:rPr>
              <a:t>Today’s Objective: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SWBAT </a:t>
            </a:r>
            <a:r>
              <a:rPr lang="en-US" sz="1100" dirty="0" smtClean="0"/>
              <a:t>analyze</a:t>
            </a:r>
            <a:r>
              <a:rPr lang="en-US" dirty="0" smtClean="0"/>
              <a:t> how </a:t>
            </a:r>
            <a:r>
              <a:rPr lang="en-US" i="1" dirty="0" smtClean="0"/>
              <a:t>Brown v. Board of Education </a:t>
            </a:r>
            <a:r>
              <a:rPr lang="en-US" dirty="0" smtClean="0"/>
              <a:t>overturned </a:t>
            </a:r>
            <a:r>
              <a:rPr lang="en-US" i="1" dirty="0" err="1" smtClean="0"/>
              <a:t>Plessy</a:t>
            </a:r>
            <a:r>
              <a:rPr lang="en-US" i="1" dirty="0" smtClean="0"/>
              <a:t> v. Ferguson </a:t>
            </a:r>
            <a:r>
              <a:rPr lang="en-US" dirty="0" smtClean="0"/>
              <a:t>by 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by completing a vocabulary matching warm </a:t>
            </a:r>
            <a:r>
              <a:rPr lang="en-US" dirty="0" smtClean="0"/>
              <a:t>up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taking </a:t>
            </a:r>
            <a:r>
              <a:rPr lang="en-US" dirty="0" smtClean="0"/>
              <a:t>outline notes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creating a graphic representation of the Fourteenth </a:t>
            </a:r>
            <a:r>
              <a:rPr lang="en-US" dirty="0" smtClean="0"/>
              <a:t>amendment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grading and analyzing their scores on an exit </a:t>
            </a:r>
            <a:r>
              <a:rPr lang="en-US" dirty="0" smtClean="0"/>
              <a:t>ticket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The Constitution is the supreme l</a:t>
            </a:r>
            <a:r>
              <a:rPr lang="en-US" dirty="0" smtClean="0"/>
              <a:t>aw of the land…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5092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…so how is it possible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that both of these pictures</a:t>
            </a:r>
          </a:p>
          <a:p>
            <a:pPr>
              <a:buNone/>
            </a:pPr>
            <a:r>
              <a:rPr lang="en-US" dirty="0" smtClean="0"/>
              <a:t>are “Constitutional</a:t>
            </a:r>
            <a:r>
              <a:rPr lang="en-US" dirty="0" smtClean="0"/>
              <a:t>”?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http://t1.gstatic.com/images?q=tbn:ANd9GcQ5F562tKFMz5sUUPZO0-r2dcsH2tU3z6DCNmjgYTMY5JL3Zzw9AMeUuBuOC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6684" y="3883376"/>
            <a:ext cx="3510116" cy="261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6684" y="1600200"/>
            <a:ext cx="3510116" cy="228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3883376"/>
            <a:ext cx="4321277" cy="2523768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Since the Constitution is </a:t>
            </a:r>
          </a:p>
          <a:p>
            <a:pPr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 </a:t>
            </a:r>
            <a:r>
              <a:rPr lang="en-US" sz="2800" i="1" dirty="0" smtClean="0">
                <a:latin typeface="Aharoni" pitchFamily="2" charset="-79"/>
                <a:cs typeface="Aharoni" pitchFamily="2" charset="-79"/>
              </a:rPr>
              <a:t>living document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, it can </a:t>
            </a:r>
          </a:p>
          <a:p>
            <a:pPr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be changed and interpreted</a:t>
            </a:r>
          </a:p>
          <a:p>
            <a:pPr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in different ways.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1729" y="274638"/>
            <a:ext cx="9542205" cy="1143000"/>
          </a:xfrm>
        </p:spPr>
        <p:txBody>
          <a:bodyPr/>
          <a:lstStyle/>
          <a:p>
            <a:r>
              <a:rPr lang="en-US" dirty="0" smtClean="0"/>
              <a:t>I. </a:t>
            </a:r>
            <a:r>
              <a:rPr lang="en-US" sz="4000" dirty="0" smtClean="0"/>
              <a:t>Fourteenth </a:t>
            </a:r>
            <a:r>
              <a:rPr lang="en-US" sz="4000" dirty="0" smtClean="0"/>
              <a:t>Amendment </a:t>
            </a:r>
            <a:r>
              <a:rPr lang="en-US" sz="4000" dirty="0" smtClean="0"/>
              <a:t>I</a:t>
            </a:r>
            <a:r>
              <a:rPr lang="en-US" sz="4000" dirty="0" smtClean="0"/>
              <a:t>nterpretations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26387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/>
              <a:t>The Fourteenth Amendment states that </a:t>
            </a:r>
            <a:r>
              <a:rPr lang="en-US" dirty="0" smtClean="0"/>
              <a:t>all citizens </a:t>
            </a:r>
            <a:r>
              <a:rPr lang="en-US" dirty="0" smtClean="0"/>
              <a:t>have </a:t>
            </a:r>
            <a:r>
              <a:rPr lang="en-US" b="1" dirty="0" smtClean="0"/>
              <a:t>equal protection</a:t>
            </a:r>
            <a:r>
              <a:rPr lang="en-US" dirty="0" smtClean="0"/>
              <a:t> under </a:t>
            </a:r>
            <a:r>
              <a:rPr lang="en-US" dirty="0" smtClean="0"/>
              <a:t>the law—BUT several states still had racist laws after the amendment was passed.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81515"/>
            <a:ext cx="3510116" cy="228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://2.bp.blogspot.com/-pvUOkWJZ4uM/TbtUPmwpWYI/AAAAAAAAAJ8/vfCMnuXxHyY/s1600/equal+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8330" y="3681515"/>
            <a:ext cx="3166004" cy="2283176"/>
          </a:xfrm>
          <a:prstGeom prst="rect">
            <a:avLst/>
          </a:prstGeom>
          <a:noFill/>
        </p:spPr>
      </p:pic>
      <p:pic>
        <p:nvPicPr>
          <p:cNvPr id="33796" name="Picture 4" descr="http://usgwarchives.net/la/evangeline/photos/documents/1918poll184gp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10117" y="3681515"/>
            <a:ext cx="2448232" cy="228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2890"/>
            <a:ext cx="8229600" cy="541265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B. </a:t>
            </a:r>
            <a:r>
              <a:rPr lang="en-US" dirty="0" err="1" smtClean="0"/>
              <a:t>Plessy</a:t>
            </a:r>
            <a:r>
              <a:rPr lang="en-US" dirty="0" smtClean="0"/>
              <a:t> v. Ferguson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 smtClean="0"/>
              <a:t>1</a:t>
            </a:r>
            <a:r>
              <a:rPr lang="en-US" dirty="0" smtClean="0"/>
              <a:t>896, </a:t>
            </a:r>
            <a:r>
              <a:rPr lang="en-US" dirty="0" smtClean="0"/>
              <a:t>Homer </a:t>
            </a:r>
            <a:r>
              <a:rPr lang="en-US" dirty="0" err="1" smtClean="0"/>
              <a:t>Plessy</a:t>
            </a:r>
            <a:r>
              <a:rPr lang="en-US" dirty="0" smtClean="0"/>
              <a:t>, who was 1/8th Black, was riding in the “whites only” section of the train. When asked to move, he refused.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</a:t>
            </a:r>
            <a:r>
              <a:rPr lang="en-US" dirty="0" smtClean="0"/>
              <a:t>eventually took his case to the Supreme Court, who decided that “separate but equal” was okay, and that the train company had every right to ask </a:t>
            </a:r>
            <a:r>
              <a:rPr lang="en-US" dirty="0" err="1" smtClean="0"/>
              <a:t>Plessy</a:t>
            </a:r>
            <a:r>
              <a:rPr lang="en-US" dirty="0" smtClean="0"/>
              <a:t> to move.</a:t>
            </a:r>
          </a:p>
          <a:p>
            <a:pPr>
              <a:buNone/>
            </a:pPr>
            <a:r>
              <a:rPr lang="en-US" dirty="0" smtClean="0">
                <a:sym typeface="Wingdings"/>
              </a:rPr>
              <a:t>3. In this c</a:t>
            </a:r>
            <a:r>
              <a:rPr lang="en-US" dirty="0" smtClean="0"/>
              <a:t>ase, </a:t>
            </a:r>
            <a:r>
              <a:rPr lang="en-US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he Supreme Court supported </a:t>
            </a:r>
            <a:r>
              <a:rPr lang="en-US" dirty="0" smtClean="0"/>
              <a:t>segregation </a:t>
            </a:r>
            <a:r>
              <a:rPr lang="en-US" dirty="0" smtClean="0"/>
              <a:t>as</a:t>
            </a:r>
            <a:r>
              <a:rPr lang="en-US" dirty="0" smtClean="0"/>
              <a:t> </a:t>
            </a:r>
            <a:r>
              <a:rPr lang="en-US" dirty="0" smtClean="0"/>
              <a:t>legal under the Fourteenth Amendment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-191729" y="191729"/>
            <a:ext cx="954220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I.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Fourteenth Amendment Interpretations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216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C. Brown v. Bo</a:t>
            </a:r>
            <a:r>
              <a:rPr lang="en-US" dirty="0" smtClean="0"/>
              <a:t>ard of Education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 </a:t>
            </a:r>
            <a:r>
              <a:rPr lang="en-US" sz="2800" dirty="0" smtClean="0"/>
              <a:t>1954, Linda Brown and her family took the Board of Education for her local school district to court, saying that it was unfair that Linda had to walk further to a school for “colored” children than to the white school near her house. 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 </a:t>
            </a:r>
            <a:r>
              <a:rPr lang="en-US" sz="2800" dirty="0" smtClean="0"/>
              <a:t>Brown v. Board of education, the Supreme Court </a:t>
            </a:r>
            <a:r>
              <a:rPr lang="en-US" sz="2800" b="1" dirty="0" smtClean="0"/>
              <a:t>overturned </a:t>
            </a:r>
            <a:r>
              <a:rPr lang="en-US" sz="2800" dirty="0" smtClean="0"/>
              <a:t>(got rid of) the ruling in </a:t>
            </a:r>
            <a:r>
              <a:rPr lang="en-US" sz="2800" dirty="0" err="1" smtClean="0"/>
              <a:t>Plessy</a:t>
            </a:r>
            <a:r>
              <a:rPr lang="en-US" sz="2800" dirty="0" smtClean="0"/>
              <a:t> v. Ferguson, saying that it is not constitutional to separate people </a:t>
            </a:r>
            <a:r>
              <a:rPr lang="en-US" sz="2800" dirty="0" smtClean="0"/>
              <a:t>based on </a:t>
            </a:r>
            <a:r>
              <a:rPr lang="en-US" sz="2800" dirty="0" smtClean="0"/>
              <a:t>race.</a:t>
            </a:r>
          </a:p>
          <a:p>
            <a:pPr>
              <a:buNone/>
            </a:pPr>
            <a:r>
              <a:rPr lang="en-US" sz="2800" dirty="0" smtClean="0">
                <a:sym typeface="Wingdings"/>
              </a:rPr>
              <a:t>3. In this c</a:t>
            </a:r>
            <a:r>
              <a:rPr lang="en-US" sz="2800" dirty="0" smtClean="0"/>
              <a:t>ase, the Supreme Court ruled </a:t>
            </a:r>
            <a:r>
              <a:rPr lang="en-US" sz="2800" dirty="0" smtClean="0"/>
              <a:t>segregation w</a:t>
            </a:r>
            <a:r>
              <a:rPr lang="en-US" sz="2800" dirty="0" smtClean="0"/>
              <a:t>as </a:t>
            </a:r>
            <a:r>
              <a:rPr lang="en-US" sz="2800" dirty="0" smtClean="0"/>
              <a:t>illegal </a:t>
            </a:r>
            <a:r>
              <a:rPr lang="en-US" sz="2800" dirty="0" smtClean="0"/>
              <a:t>under the Fourteenth </a:t>
            </a:r>
            <a:r>
              <a:rPr lang="en-US" sz="2800" dirty="0" smtClean="0"/>
              <a:t>Amendment. 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0"/>
            <a:ext cx="954220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I.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Fourteenth Amendment Interpretations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/>
              <a:t>an you visualize this?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9871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Use your notes </a:t>
            </a:r>
            <a:r>
              <a:rPr lang="en-US" dirty="0" smtClean="0"/>
              <a:t>as a guide to fill in the cartoon for each court case. </a:t>
            </a:r>
            <a:r>
              <a:rPr lang="en-US" dirty="0" smtClean="0"/>
              <a:t>You </a:t>
            </a:r>
            <a:r>
              <a:rPr lang="en-US" dirty="0" smtClean="0"/>
              <a:t>will have 5-7 minutes to complete the cartoon independently using the appropriate vocabulary from the </a:t>
            </a:r>
            <a:r>
              <a:rPr lang="en-US" dirty="0" smtClean="0"/>
              <a:t>boxes. </a:t>
            </a:r>
            <a:endParaRPr lang="en-US" dirty="0"/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39700" y="3215147"/>
            <a:ext cx="9004300" cy="1451679"/>
          </a:xfrm>
          <a:prstGeom prst="rect">
            <a:avLst/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 CENA" pitchFamily="2" charset="0"/>
                <a:ea typeface="ＭＳ Ｐゴシック" pitchFamily="34" charset="-128"/>
              </a:rPr>
              <a:t>DIRECTIONS: Use your notes to complete the following 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 CENA" pitchFamily="2" charset="0"/>
                <a:ea typeface="ＭＳ Ｐゴシック" pitchFamily="34" charset="-128"/>
              </a:rPr>
              <a:t>artoons. First, label the name of the court cases. Then add in thoughts and dialogue.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 CENA" pitchFamily="2" charset="0"/>
                <a:ea typeface="ＭＳ Ｐゴシック" pitchFamily="34" charset="-128"/>
              </a:rPr>
              <a:t>Use the following terms to guide your work: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 CENA" pitchFamily="2" charset="0"/>
                <a:ea typeface="ＭＳ Ｐゴシック" pitchFamily="34" charset="-128"/>
              </a:rPr>
              <a:t>segregation, Fourteenth amendment, rights, violation, prohibited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1" y="4666826"/>
            <a:ext cx="3930854" cy="197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572" y="4666826"/>
            <a:ext cx="5073444" cy="197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729" y="390525"/>
            <a:ext cx="868680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1047128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53896" y="390524"/>
            <a:ext cx="34904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33304" y="1232972"/>
            <a:ext cx="15534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3707938"/>
            <a:ext cx="20844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86052" y="4031103"/>
            <a:ext cx="23007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638"/>
            <a:ext cx="8893277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48232" y="953869"/>
            <a:ext cx="19910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35910" y="676870"/>
            <a:ext cx="387391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7702" y="3362632"/>
            <a:ext cx="401156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flipV="1">
            <a:off x="1371608" y="7282245"/>
            <a:ext cx="263995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734233" y="3546988"/>
            <a:ext cx="3775587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565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Calibri</vt:lpstr>
      <vt:lpstr>ＭＳ Ｐゴシック</vt:lpstr>
      <vt:lpstr>Arial</vt:lpstr>
      <vt:lpstr>Abadi MT Condensed Extra Bold</vt:lpstr>
      <vt:lpstr>Curlz MT</vt:lpstr>
      <vt:lpstr>Wingdings</vt:lpstr>
      <vt:lpstr>Wide Latin</vt:lpstr>
      <vt:lpstr>Office Theme</vt:lpstr>
      <vt:lpstr>DO-NOW: match the vocab. Copy down the words and the corresponding letter. </vt:lpstr>
      <vt:lpstr>Today’s Objective:</vt:lpstr>
      <vt:lpstr>The Constitution is the supreme law of the land…</vt:lpstr>
      <vt:lpstr>I. Fourteenth Amendment Interpretations </vt:lpstr>
      <vt:lpstr>Slide 5</vt:lpstr>
      <vt:lpstr>Slide 6</vt:lpstr>
      <vt:lpstr>Can you visualize this? 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Meg</cp:lastModifiedBy>
  <cp:revision>4</cp:revision>
  <dcterms:created xsi:type="dcterms:W3CDTF">2010-11-23T12:47:01Z</dcterms:created>
  <dcterms:modified xsi:type="dcterms:W3CDTF">2011-10-31T23:15:29Z</dcterms:modified>
</cp:coreProperties>
</file>